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1" r:id="rId5"/>
    <p:sldId id="293" r:id="rId6"/>
    <p:sldId id="284" r:id="rId7"/>
    <p:sldId id="294" r:id="rId8"/>
    <p:sldId id="261" r:id="rId9"/>
    <p:sldId id="279" r:id="rId10"/>
    <p:sldId id="277" r:id="rId11"/>
    <p:sldId id="265" r:id="rId12"/>
    <p:sldId id="296" r:id="rId13"/>
    <p:sldId id="297" r:id="rId14"/>
    <p:sldId id="29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27" autoAdjust="0"/>
    <p:restoredTop sz="94909" autoAdjust="0"/>
  </p:normalViewPr>
  <p:slideViewPr>
    <p:cSldViewPr snapToGrid="0">
      <p:cViewPr>
        <p:scale>
          <a:sx n="120" d="100"/>
          <a:sy n="120" d="100"/>
        </p:scale>
        <p:origin x="1008" y="32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7/26/24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7/26/24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4363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1186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700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84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28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433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7/26/24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IBM Plex Mono" panose="020B0509050203000203" pitchFamily="49" charset="77"/>
              </a:rPr>
              <a:t>Kochi AI User group</a:t>
            </a:r>
          </a:p>
        </p:txBody>
      </p:sp>
      <p:sp>
        <p:nvSpPr>
          <p:cNvPr id="1033" name="Content Placeholder 2">
            <a:extLst>
              <a:ext uri="{FF2B5EF4-FFF2-40B4-BE49-F238E27FC236}">
                <a16:creationId xmlns:a16="http://schemas.microsoft.com/office/drawing/2014/main" id="{DD3DC2E2-EE02-AA3A-42EA-32E82493B6E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</p:spPr>
        <p:txBody>
          <a:bodyPr/>
          <a:lstStyle/>
          <a:p>
            <a:r>
              <a:rPr lang="en-IN" sz="200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Group Introduction and </a:t>
            </a:r>
            <a:br>
              <a:rPr lang="en-IN" sz="200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</a:br>
            <a:r>
              <a:rPr lang="en-IN" sz="200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Discussion on RAG for domain specific conversation</a:t>
            </a:r>
          </a:p>
          <a:p>
            <a:endParaRPr lang="en-US" dirty="0"/>
          </a:p>
        </p:txBody>
      </p:sp>
      <p:pic>
        <p:nvPicPr>
          <p:cNvPr id="1026" name="Picture 2" descr="IBM - Featured Stories">
            <a:extLst>
              <a:ext uri="{FF2B5EF4-FFF2-40B4-BE49-F238E27FC236}">
                <a16:creationId xmlns:a16="http://schemas.microsoft.com/office/drawing/2014/main" id="{4A7C44BD-A048-279E-EABC-A28EA6099946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02" r="24302"/>
          <a:stretch/>
        </p:blipFill>
        <p:spPr bwMode="auto">
          <a:xfrm>
            <a:off x="7500938" y="-22220"/>
            <a:ext cx="4714875" cy="6880216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IN" dirty="0">
                <a:latin typeface="IBM Plex Mono" panose="020B0509050203000203" pitchFamily="49" charset="77"/>
              </a:rPr>
              <a:t>Chat Context</a:t>
            </a:r>
            <a:endParaRPr lang="en-US" dirty="0">
              <a:latin typeface="IBM Plex Mono" panose="020B0509050203000203" pitchFamily="49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5445642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dirty="0">
                <a:latin typeface="IBM Plex Mono" panose="020B0509050203000203" pitchFamily="49" charset="77"/>
              </a:rPr>
              <a:t>Critical for coherent conversations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IBM Plex Mono" panose="020B0509050203000203" pitchFamily="49" charset="77"/>
              </a:rPr>
              <a:t>Context window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BM Plex Mono" panose="020B0509050203000203" pitchFamily="49" charset="77"/>
              </a:rPr>
              <a:t>State management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IBM Plex Mono" panose="020B0509050203000203" pitchFamily="49" charset="77"/>
              </a:rPr>
              <a:t>Session storage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  <a:br>
              <a:rPr lang="en-US" dirty="0">
                <a:latin typeface="IBM Plex Mono" panose="020B0509050203000203" pitchFamily="49" charset="77"/>
              </a:rPr>
            </a:br>
            <a:br>
              <a:rPr lang="en-US" dirty="0">
                <a:latin typeface="IBM Plex Mono" panose="020B0509050203000203" pitchFamily="49" charset="77"/>
              </a:rPr>
            </a:br>
            <a:r>
              <a:rPr lang="en-IN" dirty="0">
                <a:latin typeface="IBM Plex Mono" panose="020B0509050203000203" pitchFamily="49" charset="77"/>
              </a:rPr>
              <a:t>Ensures model refers back to previous parts of conversation for relevant responses</a:t>
            </a:r>
          </a:p>
        </p:txBody>
      </p:sp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6" r="15736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2050299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423836" cy="1581912"/>
          </a:xfrm>
          <a:noFill/>
        </p:spPr>
        <p:txBody>
          <a:bodyPr anchor="b"/>
          <a:lstStyle/>
          <a:p>
            <a:r>
              <a:rPr lang="en-IN" dirty="0">
                <a:latin typeface="IBM Plex Mono" panose="020B0509050203000203" pitchFamily="49" charset="77"/>
              </a:rPr>
              <a:t>HANDLING Users’ PROMPT</a:t>
            </a:r>
            <a:endParaRPr lang="en-US" dirty="0">
              <a:latin typeface="IBM Plex Mono" panose="020B0509050203000203" pitchFamily="49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5679558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dirty="0">
                <a:latin typeface="IBM Plex Mono" panose="020B0509050203000203" pitchFamily="49" charset="77"/>
              </a:rPr>
              <a:t>Technically addressing users’ utterance involves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IBM Plex Mono" panose="020B0509050203000203" pitchFamily="49" charset="77"/>
              </a:rPr>
              <a:t>Natural Language Understanding (NLU)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BM Plex Mono" panose="020B0509050203000203" pitchFamily="49" charset="77"/>
              </a:rPr>
              <a:t>Contextual Relevance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IBM Plex Mono" panose="020B0509050203000203" pitchFamily="49" charset="77"/>
              </a:rPr>
              <a:t>Dynamic response generation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  <a:br>
              <a:rPr lang="en-US" dirty="0"/>
            </a:br>
            <a:endParaRPr lang="en-IN" dirty="0"/>
          </a:p>
        </p:txBody>
      </p:sp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6" r="15736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59150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>
            <a:normAutofit/>
          </a:bodyPr>
          <a:lstStyle/>
          <a:p>
            <a:r>
              <a:rPr lang="en-IN" dirty="0">
                <a:latin typeface="IBM Plex Mono" panose="020B0509050203000203" pitchFamily="49" charset="77"/>
              </a:rPr>
              <a:t>Understanding Large Language Models (LLM’s)</a:t>
            </a:r>
            <a:endParaRPr lang="en-US" dirty="0">
              <a:latin typeface="IBM Plex Mono" panose="020B0509050203000203" pitchFamily="49" charset="77"/>
            </a:endParaRPr>
          </a:p>
        </p:txBody>
      </p:sp>
      <p:sp>
        <p:nvSpPr>
          <p:cNvPr id="1033" name="Content Placeholder 2">
            <a:extLst>
              <a:ext uri="{FF2B5EF4-FFF2-40B4-BE49-F238E27FC236}">
                <a16:creationId xmlns:a16="http://schemas.microsoft.com/office/drawing/2014/main" id="{DD3DC2E2-EE02-AA3A-42EA-32E82493B6E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/>
          <a:p>
            <a:r>
              <a:rPr lang="en-IN" sz="2000" dirty="0">
                <a:latin typeface="IBM Plex Mono" panose="020B0509050203000203" pitchFamily="49" charset="77"/>
              </a:rPr>
              <a:t>An Overview of Their Capabilities and Applications</a:t>
            </a:r>
          </a:p>
          <a:p>
            <a:br>
              <a:rPr lang="en-IN" sz="2000" dirty="0">
                <a:latin typeface="+mj-lt"/>
              </a:rPr>
            </a:br>
            <a:br>
              <a:rPr lang="en-IN" sz="2000" dirty="0">
                <a:latin typeface="+mj-lt"/>
              </a:rPr>
            </a:br>
            <a:endParaRPr lang="en-IN" sz="2000" dirty="0">
              <a:latin typeface="+mj-lt"/>
            </a:endParaRPr>
          </a:p>
          <a:p>
            <a:endParaRPr lang="en-IN" sz="2000" dirty="0">
              <a:latin typeface="+mj-lt"/>
            </a:endParaRPr>
          </a:p>
          <a:p>
            <a:br>
              <a:rPr lang="en-IN" sz="2000" dirty="0">
                <a:latin typeface="+mj-lt"/>
              </a:rPr>
            </a:br>
            <a:r>
              <a:rPr lang="en-IN" sz="2000" dirty="0">
                <a:latin typeface="IBM Plex Mono" panose="020B0509050203000203" pitchFamily="49" charset="77"/>
              </a:rPr>
              <a:t>Presenters: </a:t>
            </a:r>
            <a:br>
              <a:rPr lang="en-IN" sz="2000" dirty="0">
                <a:latin typeface="IBM Plex Mono" panose="020B0509050203000203" pitchFamily="49" charset="77"/>
              </a:rPr>
            </a:br>
            <a:r>
              <a:rPr lang="en-IN" sz="2000" i="0" dirty="0">
                <a:solidFill>
                  <a:srgbClr val="1D1C1D"/>
                </a:solidFill>
                <a:effectLst/>
                <a:highlight>
                  <a:srgbClr val="FFFFFF"/>
                </a:highlight>
                <a:latin typeface="IBM Plex Mono" panose="020B0509050203000203" pitchFamily="49" charset="77"/>
              </a:rPr>
              <a:t>KRISHNAMURTHY ARTHANARISAMY</a:t>
            </a:r>
            <a:endParaRPr lang="en-IN" sz="2000" dirty="0">
              <a:latin typeface="IBM Plex Mono" panose="020B0509050203000203" pitchFamily="49" charset="77"/>
            </a:endParaRPr>
          </a:p>
          <a:p>
            <a:r>
              <a:rPr lang="en-IN" sz="2000" i="0" dirty="0">
                <a:solidFill>
                  <a:srgbClr val="1D1C1D"/>
                </a:solidFill>
                <a:effectLst/>
                <a:highlight>
                  <a:srgbClr val="FFFFFF"/>
                </a:highlight>
                <a:latin typeface="IBM Plex Mono" panose="020B0509050203000203" pitchFamily="49" charset="77"/>
              </a:rPr>
              <a:t>BENJAMIN NECHICATTU</a:t>
            </a:r>
            <a:endParaRPr lang="en-IN" sz="2000" dirty="0">
              <a:solidFill>
                <a:srgbClr val="1D1C1D"/>
              </a:solidFill>
              <a:highlight>
                <a:srgbClr val="FFFFFF"/>
              </a:highlight>
              <a:latin typeface="IBM Plex Mono" panose="020B0509050203000203" pitchFamily="49" charset="77"/>
            </a:endParaRPr>
          </a:p>
          <a:p>
            <a:r>
              <a:rPr lang="en-IN" sz="2000" dirty="0">
                <a:latin typeface="IBM Plex Mono" panose="020B0509050203000203" pitchFamily="49" charset="77"/>
              </a:rPr>
              <a:t>ASFAB K</a:t>
            </a:r>
          </a:p>
          <a:p>
            <a:endParaRPr lang="en-US" dirty="0"/>
          </a:p>
        </p:txBody>
      </p:sp>
      <p:pic>
        <p:nvPicPr>
          <p:cNvPr id="1026" name="Picture 2" descr="IBM - Featured Stories">
            <a:extLst>
              <a:ext uri="{FF2B5EF4-FFF2-40B4-BE49-F238E27FC236}">
                <a16:creationId xmlns:a16="http://schemas.microsoft.com/office/drawing/2014/main" id="{4A7C44BD-A048-279E-EABC-A28EA6099946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02" r="24302"/>
          <a:stretch/>
        </p:blipFill>
        <p:spPr bwMode="auto">
          <a:xfrm>
            <a:off x="7500938" y="-22220"/>
            <a:ext cx="4714875" cy="6880216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464793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5834" y="457200"/>
            <a:ext cx="5294158" cy="1993392"/>
          </a:xfrm>
          <a:noFill/>
        </p:spPr>
        <p:txBody>
          <a:bodyPr anchor="b">
            <a:noAutofit/>
          </a:bodyPr>
          <a:lstStyle/>
          <a:p>
            <a:r>
              <a:rPr lang="en-IN" b="0" i="0" dirty="0">
                <a:solidFill>
                  <a:srgbClr val="1D1C1D"/>
                </a:solidFill>
                <a:effectLst/>
                <a:latin typeface="IBM Plex Mono" panose="020B0509050203000203" pitchFamily="49" charset="77"/>
              </a:rPr>
              <a:t>Take aways</a:t>
            </a:r>
            <a:endParaRPr lang="en-US" dirty="0">
              <a:latin typeface="IBM Plex Mono" panose="020B0509050203000203" pitchFamily="49" charset="77"/>
            </a:endParaRP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7" r="5417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6168" y="2752344"/>
            <a:ext cx="5652176" cy="3136392"/>
          </a:xfrm>
          <a:noFill/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1D1C1D"/>
                </a:solidFill>
                <a:effectLst/>
                <a:latin typeface="IBM Plex Mono" panose="020B0509050203000203" pitchFamily="49" charset="77"/>
              </a:rPr>
              <a:t>Basic understanding of LLMs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1D1C1D"/>
                </a:solidFill>
                <a:effectLst/>
                <a:latin typeface="IBM Plex Mono" panose="020B0509050203000203" pitchFamily="49" charset="77"/>
              </a:rPr>
              <a:t>How to use LLMs for chat / QA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1D1C1D"/>
                </a:solidFill>
                <a:effectLst/>
                <a:latin typeface="IBM Plex Mono" panose="020B0509050203000203" pitchFamily="49" charset="77"/>
              </a:rPr>
              <a:t>Implement RAG based chat application</a:t>
            </a:r>
            <a:endParaRPr lang="en-US" dirty="0">
              <a:latin typeface="IBM Plex Mono" panose="020B0509050203000203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7" r="5417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2778" y="2427316"/>
            <a:ext cx="6484838" cy="3461420"/>
          </a:xfrm>
          <a:noFill/>
        </p:spPr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1D1C1D"/>
                </a:solidFill>
                <a:effectLst/>
                <a:latin typeface="IBM Plex Mono" panose="020B0509050203000203" pitchFamily="49" charset="77"/>
              </a:rPr>
              <a:t>LLM Basics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1D1C1D"/>
                </a:solidFill>
                <a:effectLst/>
                <a:latin typeface="IBM Plex Mono" panose="020B0509050203000203" pitchFamily="49" charset="77"/>
              </a:rPr>
              <a:t>Text Generation </a:t>
            </a:r>
            <a:r>
              <a:rPr lang="en-IN" b="0" i="0" dirty="0" err="1">
                <a:solidFill>
                  <a:srgbClr val="1D1C1D"/>
                </a:solidFill>
                <a:effectLst/>
                <a:latin typeface="IBM Plex Mono" panose="020B0509050203000203" pitchFamily="49" charset="77"/>
              </a:rPr>
              <a:t>tuneableS</a:t>
            </a:r>
            <a:r>
              <a:rPr lang="en-IN" b="0" i="0" dirty="0">
                <a:solidFill>
                  <a:srgbClr val="1D1C1D"/>
                </a:solidFill>
                <a:effectLst/>
                <a:latin typeface="IBM Plex Mono" panose="020B0509050203000203" pitchFamily="49" charset="77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1D1C1D"/>
                </a:solidFill>
                <a:effectLst/>
                <a:latin typeface="IBM Plex Mono" panose="020B0509050203000203" pitchFamily="49" charset="77"/>
              </a:rPr>
              <a:t>Introduction to RAG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1D1C1D"/>
                </a:solidFill>
                <a:effectLst/>
                <a:latin typeface="IBM Plex Mono" panose="020B0509050203000203" pitchFamily="49" charset="77"/>
              </a:rPr>
              <a:t>Building a chat application for a domain specific Question and Answers</a:t>
            </a:r>
            <a:endParaRPr lang="en-US" dirty="0">
              <a:latin typeface="IBM Plex Mono" panose="020B0509050203000203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6171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IN" dirty="0">
                <a:latin typeface="IBM Plex Mono" panose="020B0509050203000203" pitchFamily="49" charset="77"/>
              </a:rPr>
              <a:t>What are LLM’s?</a:t>
            </a:r>
            <a:endParaRPr lang="en-US" dirty="0">
              <a:latin typeface="IBM Plex Mono" panose="020B0509050203000203" pitchFamily="49" charset="77"/>
            </a:endParaRPr>
          </a:p>
        </p:txBody>
      </p:sp>
      <p:pic>
        <p:nvPicPr>
          <p:cNvPr id="20" name="Picture Placeholder 7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38" r="18738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dirty="0">
                <a:latin typeface="IBM Plex Mono" panose="020B0509050203000203" pitchFamily="49" charset="77"/>
              </a:rPr>
              <a:t>Advanced AI systems for understanding and generating human language</a:t>
            </a:r>
          </a:p>
          <a:p>
            <a:r>
              <a:rPr lang="en-IN" dirty="0">
                <a:latin typeface="IBM Plex Mono" panose="020B0509050203000203" pitchFamily="49" charset="77"/>
              </a:rPr>
              <a:t>Built using deep learning techniques and neural networks</a:t>
            </a:r>
          </a:p>
          <a:p>
            <a:r>
              <a:rPr lang="en-IN" dirty="0">
                <a:latin typeface="IBM Plex Mono" panose="020B0509050203000203" pitchFamily="49" charset="77"/>
              </a:rPr>
              <a:t>Examples of tasks: Translation, Summarization , Question Answering, Text Generation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IN" dirty="0">
                <a:latin typeface="IBM Plex Mono" panose="020B0509050203000203" pitchFamily="49" charset="77"/>
              </a:rPr>
              <a:t>PURPOSE BUILT LLM’s</a:t>
            </a:r>
            <a:endParaRPr lang="en-US" dirty="0">
              <a:latin typeface="IBM Plex Mono" panose="020B0509050203000203" pitchFamily="49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pPr lvl="1"/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Natural Language Understanding and Generation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pPr lvl="1"/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Code Generation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pPr lvl="1"/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Question Answering and Information Retrieval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pPr lvl="1"/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Translation and Multilingual Support</a:t>
            </a:r>
            <a:endParaRPr lang="en-US" dirty="0">
              <a:latin typeface="IBM Plex Mono" panose="020B0509050203000203" pitchFamily="49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4" y="2024780"/>
            <a:ext cx="5395507" cy="4137189"/>
          </a:xfrm>
          <a:noFill/>
        </p:spPr>
        <p:txBody>
          <a:bodyPr>
            <a:normAutofit/>
          </a:bodyPr>
          <a:lstStyle/>
          <a:p>
            <a:pPr lvl="1"/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Summarization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pPr lvl="1"/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Speech Recognition and Generation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pPr lvl="1"/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Image Recognition and Classification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pPr lvl="1"/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Speech Synthesis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IN" dirty="0">
                <a:latin typeface="IBM Plex Mono" panose="020B0509050203000203" pitchFamily="49" charset="77"/>
              </a:rPr>
              <a:t>How to Interact with LLM</a:t>
            </a:r>
            <a:endParaRPr lang="en-US" dirty="0">
              <a:latin typeface="IBM Plex Mono" panose="020B0509050203000203" pitchFamily="49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199" y="2257063"/>
            <a:ext cx="5158563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dirty="0">
                <a:latin typeface="IBM Plex Mono" panose="020B0509050203000203" pitchFamily="49" charset="77"/>
              </a:rPr>
              <a:t>APIs for developers / </a:t>
            </a:r>
            <a:r>
              <a:rPr lang="en-US" dirty="0">
                <a:latin typeface="IBM Plex Mono" panose="020B0509050203000203" pitchFamily="49" charset="77"/>
              </a:rPr>
              <a:t>Library’s</a:t>
            </a:r>
            <a:br>
              <a:rPr lang="en-US" dirty="0">
                <a:latin typeface="IBM Plex Mono" panose="020B0509050203000203" pitchFamily="49" charset="77"/>
              </a:rPr>
            </a:br>
            <a:br>
              <a:rPr lang="en-US" dirty="0">
                <a:latin typeface="IBM Plex Mono" panose="020B0509050203000203" pitchFamily="49" charset="77"/>
              </a:rPr>
            </a:br>
            <a:r>
              <a:rPr lang="en-US" dirty="0">
                <a:latin typeface="IBM Plex Mono" panose="020B0509050203000203" pitchFamily="49" charset="77"/>
              </a:rPr>
              <a:t>Inputs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BM Plex Mono" panose="020B0509050203000203" pitchFamily="49" charset="77"/>
              </a:rPr>
              <a:t>prompt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BM Plex Mono" panose="020B0509050203000203" pitchFamily="49" charset="77"/>
              </a:rPr>
              <a:t>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BM Plex Mono" panose="020B0509050203000203" pitchFamily="49" charset="77"/>
              </a:rPr>
              <a:t>parameters – max token, temperature, etc.</a:t>
            </a:r>
          </a:p>
        </p:txBody>
      </p:sp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6" r="15736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Prompt Engineering</a:t>
            </a:r>
            <a:endParaRPr lang="en-US" dirty="0">
              <a:latin typeface="IBM Plex Mono" panose="020B0509050203000203" pitchFamily="49" charset="77"/>
            </a:endParaRP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4894005" cy="4137189"/>
          </a:xfrm>
        </p:spPr>
        <p:txBody>
          <a:bodyPr/>
          <a:lstStyle/>
          <a:p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Crafting structured inputs to guide the behaviour of LLMs.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Optimizes the model's response to achieve specific outcomes.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Directly influences the performance and utility of LLM-generated responses. </a:t>
            </a:r>
          </a:p>
          <a:p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Essential for tasks where precise or nuanced output is required.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Techniques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pPr lvl="1"/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Zero-shot Learning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pPr lvl="1"/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Few-shot Learning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pPr lvl="1"/>
            <a:r>
              <a:rPr lang="en-IN" b="0" i="0" u="none" strike="noStrike" dirty="0">
                <a:solidFill>
                  <a:srgbClr val="000000"/>
                </a:solidFill>
                <a:effectLst/>
                <a:latin typeface="IBM Plex Mono" panose="020B0509050203000203" pitchFamily="49" charset="77"/>
              </a:rPr>
              <a:t>Chain of Thought Prompting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  <a:br>
              <a:rPr lang="en-US" dirty="0">
                <a:latin typeface="IBM Plex Mono" panose="020B0509050203000203" pitchFamily="49" charset="77"/>
              </a:rPr>
            </a:br>
            <a:br>
              <a:rPr lang="en-US" dirty="0">
                <a:latin typeface="IBM Plex Mono" panose="020B0509050203000203" pitchFamily="49" charset="77"/>
              </a:rPr>
            </a:br>
            <a:r>
              <a:rPr lang="en-US" dirty="0">
                <a:latin typeface="IBM Plex Mono" panose="020B0509050203000203" pitchFamily="49" charset="77"/>
              </a:rPr>
              <a:t>Prompt includes</a:t>
            </a:r>
          </a:p>
          <a:p>
            <a:pPr lvl="1"/>
            <a:r>
              <a:rPr lang="en-US" dirty="0">
                <a:latin typeface="IBM Plex Mono" panose="020B0509050203000203" pitchFamily="49" charset="77"/>
              </a:rPr>
              <a:t>Instructions / system prompts</a:t>
            </a:r>
          </a:p>
          <a:p>
            <a:pPr lvl="1"/>
            <a:r>
              <a:rPr lang="en-US" dirty="0">
                <a:latin typeface="IBM Plex Mono" panose="020B0509050203000203" pitchFamily="49" charset="77"/>
              </a:rPr>
              <a:t>Conversation history</a:t>
            </a:r>
          </a:p>
          <a:p>
            <a:pPr lvl="1"/>
            <a:r>
              <a:rPr lang="en-US" dirty="0">
                <a:latin typeface="IBM Plex Mono" panose="020B0509050203000203" pitchFamily="49" charset="77"/>
              </a:rPr>
              <a:t>User’s latest query</a:t>
            </a:r>
          </a:p>
          <a:p>
            <a:pPr lvl="1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IN" dirty="0">
                <a:latin typeface="IBM Plex Mono" panose="020B0509050203000203" pitchFamily="49" charset="77"/>
              </a:rPr>
              <a:t>System Prompts</a:t>
            </a:r>
            <a:endParaRPr lang="en-US" dirty="0">
              <a:latin typeface="IBM Plex Mono" panose="020B0509050203000203" pitchFamily="49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dirty="0">
                <a:latin typeface="IBM Plex Mono" panose="020B0509050203000203" pitchFamily="49" charset="77"/>
              </a:rPr>
              <a:t>Setting tone, style, and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IBM Plex Mono" panose="020B0509050203000203" pitchFamily="49" charset="77"/>
              </a:rPr>
              <a:t>Tone calibration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IBM Plex Mono" panose="020B0509050203000203" pitchFamily="49" charset="77"/>
              </a:rPr>
              <a:t>Behavioral guidelines</a:t>
            </a:r>
            <a:br>
              <a:rPr lang="en-US" dirty="0">
                <a:latin typeface="IBM Plex Mono" panose="020B0509050203000203" pitchFamily="49" charset="77"/>
              </a:rPr>
            </a:br>
            <a:br>
              <a:rPr lang="en-US" dirty="0">
                <a:latin typeface="IBM Plex Mono" panose="020B0509050203000203" pitchFamily="49" charset="77"/>
              </a:rPr>
            </a:br>
            <a:r>
              <a:rPr lang="en-IN" dirty="0">
                <a:latin typeface="IBM Plex Mono" panose="020B0509050203000203" pitchFamily="49" charset="77"/>
              </a:rPr>
              <a:t>Example: Customer support bot emphasizing politeness and clarity</a:t>
            </a:r>
          </a:p>
        </p:txBody>
      </p:sp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6" r="15736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9223649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161</TotalTime>
  <Words>314</Words>
  <Application>Microsoft Macintosh PowerPoint</Application>
  <PresentationFormat>Widescreen</PresentationFormat>
  <Paragraphs>72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IBM Plex Mono</vt:lpstr>
      <vt:lpstr>Wingdings</vt:lpstr>
      <vt:lpstr>Custom</vt:lpstr>
      <vt:lpstr>Kochi AI User group</vt:lpstr>
      <vt:lpstr>Understanding Large Language Models (LLM’s)</vt:lpstr>
      <vt:lpstr>Take aways</vt:lpstr>
      <vt:lpstr>PowerPoint Presentation</vt:lpstr>
      <vt:lpstr>What are LLM’s?</vt:lpstr>
      <vt:lpstr>PURPOSE BUILT LLM’s</vt:lpstr>
      <vt:lpstr>How to Interact with LLM</vt:lpstr>
      <vt:lpstr>Prompt Engineering</vt:lpstr>
      <vt:lpstr>System Prompts</vt:lpstr>
      <vt:lpstr>Chat Context</vt:lpstr>
      <vt:lpstr>HANDLING Users’ PROMPT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Asfab K</dc:creator>
  <cp:lastModifiedBy>Asfab K</cp:lastModifiedBy>
  <cp:revision>18</cp:revision>
  <dcterms:created xsi:type="dcterms:W3CDTF">2024-07-26T17:12:50Z</dcterms:created>
  <dcterms:modified xsi:type="dcterms:W3CDTF">2024-07-26T19:54:25Z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